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0" r:id="rId4"/>
    <p:sldId id="262" r:id="rId5"/>
    <p:sldId id="263" r:id="rId6"/>
    <p:sldId id="258" r:id="rId7"/>
    <p:sldId id="259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E588F2-20F0-C549-A442-89082BB16DCE}" v="25" dt="2023-08-22T21:31:57.8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5755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67D580-DB0E-47B7-88A0-BCD8051E5153}" type="datetimeFigureOut">
              <a:t>8/29/23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24F85-D1D9-407C-A209-A24E80F4289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308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SA = Strongly Agree</a:t>
            </a:r>
          </a:p>
          <a:p>
            <a:r>
              <a:rPr lang="en-US" dirty="0">
                <a:ea typeface="Calibri"/>
                <a:cs typeface="Calibri"/>
              </a:rPr>
              <a:t>A = Agree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A24F85-D1D9-407C-A209-A24E80F42899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639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Challenges are in the left column, opportunities are on the right.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A24F85-D1D9-407C-A209-A24E80F42899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733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SA = Strongly Agree</a:t>
            </a:r>
          </a:p>
          <a:p>
            <a:r>
              <a:rPr lang="en-US" dirty="0">
                <a:ea typeface="Calibri"/>
                <a:cs typeface="Calibri"/>
              </a:rPr>
              <a:t>A = Agree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A24F85-D1D9-407C-A209-A24E80F42899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029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SA = Strongly Agree</a:t>
            </a:r>
          </a:p>
          <a:p>
            <a:r>
              <a:rPr lang="en-US" dirty="0">
                <a:ea typeface="Calibri"/>
                <a:cs typeface="Calibri"/>
              </a:rPr>
              <a:t>A = Agree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A24F85-D1D9-407C-A209-A24E80F42899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474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Creating student-centered environments was most frequently selected.</a:t>
            </a:r>
            <a:endParaRPr lang="en-US"/>
          </a:p>
          <a:p>
            <a:r>
              <a:rPr lang="en-US" dirty="0">
                <a:cs typeface="Calibri"/>
              </a:rPr>
              <a:t>Using AI is one of the lower ranked selections but its breakout session had the greatest attendance</a:t>
            </a:r>
            <a:endParaRPr lang="en-US" dirty="0"/>
          </a:p>
          <a:p>
            <a:r>
              <a:rPr lang="en-US" dirty="0">
                <a:cs typeface="Calibri"/>
              </a:rPr>
              <a:t>Library &amp; Research Resources combined – 25% +</a:t>
            </a:r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A24F85-D1D9-407C-A209-A24E80F42899}" type="slidenum"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844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05E71-1C08-B571-A9BF-42D04FBFE3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C296BA-24DE-4C54-0F59-B05A84B1ED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458D83-7131-A3DB-7A53-C5576350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2004-9E2E-4350-B9D6-7294D19A97B1}" type="datetimeFigureOut">
              <a:rPr lang="en-US" smtClean="0"/>
              <a:t>8/29/23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577C5-66D2-FC69-E87D-E7B6F53E8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F54212-FE42-92EC-764A-E83CA284F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B032B-080C-4906-AA14-60417D264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869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9A388-4A85-0E7B-F973-E9134A683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F533FC-7022-3694-DF38-6F0A7CEF4F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5743C7-3902-C74E-FC4C-0633E9F89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2004-9E2E-4350-B9D6-7294D19A97B1}" type="datetimeFigureOut">
              <a:rPr lang="en-US" smtClean="0"/>
              <a:t>8/29/23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0B059-3AED-CEE2-9099-B30E926CB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E500BE-BCD4-C8CE-239A-50706417B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B032B-080C-4906-AA14-60417D264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446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F5F382-C745-7F15-BCB3-A3ACD17EA9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2A6536-D3E6-9371-F4AB-B61D3003D3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88DA7-2C8D-8C76-5CB5-554DCECC3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2004-9E2E-4350-B9D6-7294D19A97B1}" type="datetimeFigureOut">
              <a:rPr lang="en-US" smtClean="0"/>
              <a:t>8/29/23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2768E-7A20-9BB3-C6FA-5245EDDA4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B65C8-FF4E-D2BF-09A4-4B3E3140E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B032B-080C-4906-AA14-60417D264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209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F55A9-8A64-4231-977F-9E19F5053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1D031-AF3B-FFB5-AC19-8FAF4A248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2A799A-0B3E-0A66-C60D-A599F98B9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2004-9E2E-4350-B9D6-7294D19A97B1}" type="datetimeFigureOut">
              <a:rPr lang="en-US" smtClean="0"/>
              <a:t>8/29/23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D7029A-549C-62B1-F543-31569F50A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D6B6E-F91E-3ECA-4F6B-045569E0E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B032B-080C-4906-AA14-60417D264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61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547EF-9E2B-C4B0-51A7-925EDCA66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167502-D24F-F7AA-E72A-5F8373668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6E0C9C-5582-2ABD-D6DF-16E12BDBD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2004-9E2E-4350-B9D6-7294D19A97B1}" type="datetimeFigureOut">
              <a:rPr lang="en-US" smtClean="0"/>
              <a:t>8/29/23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349937-88EC-DEF7-BAF2-4F830CCBD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B40DF7-9901-FE77-CE24-74096415D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B032B-080C-4906-AA14-60417D264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491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56766-AF85-E986-28CD-6FC4D1238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4E1E1-0447-2D4A-46C0-4373E5DDF7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D7D1A0-6B7B-C543-9772-A8F66315CD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5C8BC7-E135-4BA0-D52B-96EE9AC31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2004-9E2E-4350-B9D6-7294D19A97B1}" type="datetimeFigureOut">
              <a:rPr lang="en-US" smtClean="0"/>
              <a:t>8/29/23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97797F-8D49-88CA-78B9-8C79AD9D7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9146A8-CDE9-C7F0-4F47-6284D8800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B032B-080C-4906-AA14-60417D264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710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A2382-FF56-6E9B-DD6A-5C2CB2440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622EA4-C874-B8DB-DFC8-08E2813293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BE98B9-B9C3-6D5C-FF2F-DA5BC7FAFE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86D5BE-BB96-229B-BA4D-58FB23A0B8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C4BCE9-8A60-528D-4691-DF78C80846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3FC5BE-35B2-F0C3-2294-8FFB1A0A8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2004-9E2E-4350-B9D6-7294D19A97B1}" type="datetimeFigureOut">
              <a:rPr lang="en-US" smtClean="0"/>
              <a:t>8/29/23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E67814-8C98-D84A-7E4B-3A4466F67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6E3EB5-698A-69A6-43CF-206B2D535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B032B-080C-4906-AA14-60417D264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4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621FD-20AD-8A06-B9B4-1BEE44ED5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3FF0FB-AF4F-E9AE-02E1-E44BD20BC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2004-9E2E-4350-B9D6-7294D19A97B1}" type="datetimeFigureOut">
              <a:rPr lang="en-US" smtClean="0"/>
              <a:t>8/29/23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CA18F3-F75D-B6DA-57E6-786C69D4F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BDAB6C-ADE9-6221-B481-E1F9A21BC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B032B-080C-4906-AA14-60417D264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669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7E7D2F-5E76-C327-1634-4B30274AC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2004-9E2E-4350-B9D6-7294D19A97B1}" type="datetimeFigureOut">
              <a:rPr lang="en-US" smtClean="0"/>
              <a:t>8/29/23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AF052-2C5A-E487-41D3-987828BEE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889815-FD6F-0F85-8AEA-B4655BC66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B032B-080C-4906-AA14-60417D264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92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168D7-EBF4-FBA0-930A-AA5A51AD5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26E52-D7EA-E03E-1231-A36D18F72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85D36A-C66A-2D9E-E400-EFB9612A98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1DC7EA-C57D-8B32-3F7D-519760328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2004-9E2E-4350-B9D6-7294D19A97B1}" type="datetimeFigureOut">
              <a:rPr lang="en-US" smtClean="0"/>
              <a:t>8/29/23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C676E5-5003-1A24-6BA9-8C002D21C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535D2D-02F1-24BE-307B-00BA9AB6A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B032B-080C-4906-AA14-60417D264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752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89240-9C6B-FAE6-52CA-F4893FCEC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93B992-C3C9-2B3A-33E4-E8DCF8983F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6F1F92-B790-D794-27D5-20A5C3440C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951C75-FC35-424C-DCB6-DE3A0CBFE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2004-9E2E-4350-B9D6-7294D19A97B1}" type="datetimeFigureOut">
              <a:rPr lang="en-US" smtClean="0"/>
              <a:t>8/29/23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E41DE6-6A48-BCE7-C97C-8A615D771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DA25CE-6733-D99F-DEDB-A68775D7B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B032B-080C-4906-AA14-60417D264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41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52AE61-C27A-F1EA-51DF-475029300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16C4B4-E356-F079-C637-8B155A82A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0CA073-7DE6-3CAD-A033-335ED0B8F7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C2004-9E2E-4350-B9D6-7294D19A97B1}" type="datetimeFigureOut">
              <a:rPr lang="en-US" smtClean="0"/>
              <a:t>8/29/23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25D7C9-BE05-71DD-96D9-F5EE3F3060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22A648-70CF-7A68-BE6E-BF9BE02150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B032B-080C-4906-AA14-60417D2642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09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9" name="Rectangle 58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DDCE20-3BBA-E462-F912-83C6509984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5929" y="1380754"/>
            <a:ext cx="6560142" cy="1598366"/>
          </a:xfrm>
        </p:spPr>
        <p:txBody>
          <a:bodyPr>
            <a:normAutofit/>
          </a:bodyPr>
          <a:lstStyle/>
          <a:p>
            <a:r>
              <a:rPr lang="en-US" sz="4400" b="1" dirty="0"/>
              <a:t>Faculty &amp; Staff </a:t>
            </a:r>
            <a:br>
              <a:rPr lang="en-US" sz="4400" b="1" dirty="0"/>
            </a:br>
            <a:r>
              <a:rPr lang="en-US" sz="4400" b="1" dirty="0"/>
              <a:t>Conference Survey Results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4779A8-A18B-E81D-877F-85622A6BFE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5031" y="3414301"/>
            <a:ext cx="5561938" cy="1896672"/>
          </a:xfrm>
        </p:spPr>
        <p:txBody>
          <a:bodyPr>
            <a:noAutofit/>
          </a:bodyPr>
          <a:lstStyle/>
          <a:p>
            <a:r>
              <a:rPr lang="en-US" sz="4000" dirty="0"/>
              <a:t>Engaging Generation AI and Managing Change, Fall 2023</a:t>
            </a:r>
          </a:p>
        </p:txBody>
      </p:sp>
      <p:sp>
        <p:nvSpPr>
          <p:cNvPr id="67" name="Arc 66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685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6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18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20167C-99B6-8E06-45EF-7815ACC39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Conference Impressions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DECAD529-CDD5-6F42-0517-D6F5F33A10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9222386"/>
              </p:ext>
            </p:extLst>
          </p:nvPr>
        </p:nvGraphicFramePr>
        <p:xfrm>
          <a:off x="4038600" y="1209537"/>
          <a:ext cx="7188200" cy="4435539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528210">
                  <a:extLst>
                    <a:ext uri="{9D8B030D-6E8A-4147-A177-3AD203B41FA5}">
                      <a16:colId xmlns:a16="http://schemas.microsoft.com/office/drawing/2014/main" val="1973596076"/>
                    </a:ext>
                  </a:extLst>
                </a:gridCol>
                <a:gridCol w="800615">
                  <a:extLst>
                    <a:ext uri="{9D8B030D-6E8A-4147-A177-3AD203B41FA5}">
                      <a16:colId xmlns:a16="http://schemas.microsoft.com/office/drawing/2014/main" val="2720986558"/>
                    </a:ext>
                  </a:extLst>
                </a:gridCol>
                <a:gridCol w="859375">
                  <a:extLst>
                    <a:ext uri="{9D8B030D-6E8A-4147-A177-3AD203B41FA5}">
                      <a16:colId xmlns:a16="http://schemas.microsoft.com/office/drawing/2014/main" val="2369068118"/>
                    </a:ext>
                  </a:extLst>
                </a:gridCol>
              </a:tblGrid>
              <a:tr h="99600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u="none" strike="noStrike" cap="all" spc="60" dirty="0">
                          <a:solidFill>
                            <a:schemeClr val="tx1"/>
                          </a:solidFill>
                          <a:effectLst/>
                        </a:rPr>
                        <a:t>Do you strongly agree (SA) , agree (A), neutral, disagree, or strongly disagree with the following statements?</a:t>
                      </a:r>
                      <a:endParaRPr lang="en-US" sz="1500" b="1" i="0" u="none" strike="noStrike" cap="all" spc="6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38752" marR="138752" marT="138752" marB="138752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cap="all" spc="60">
                          <a:solidFill>
                            <a:schemeClr val="tx1"/>
                          </a:solidFill>
                          <a:effectLst/>
                        </a:rPr>
                        <a:t>%SA or A</a:t>
                      </a:r>
                      <a:endParaRPr lang="en-US" sz="1300" b="1" i="0" u="none" strike="noStrike" cap="all" spc="6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8752" marR="138752" marT="138752" marB="138752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cap="all" spc="60">
                          <a:solidFill>
                            <a:schemeClr val="tx1"/>
                          </a:solidFill>
                          <a:effectLst/>
                        </a:rPr>
                        <a:t>Total </a:t>
                      </a:r>
                      <a:endParaRPr lang="en-US" sz="1300" b="1" i="0" u="none" strike="noStrike" cap="all" spc="6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38752" marR="138752" marT="138752" marB="138752" anchor="b"/>
                </a:tc>
                <a:extLst>
                  <a:ext uri="{0D108BD9-81ED-4DB2-BD59-A6C34878D82A}">
                    <a16:rowId xmlns:a16="http://schemas.microsoft.com/office/drawing/2014/main" val="786575751"/>
                  </a:ext>
                </a:extLst>
              </a:tr>
              <a:tr h="61359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I can describe President LeGrande's vision for the upcoming year.</a:t>
                      </a:r>
                      <a:endParaRPr lang="en-US" sz="16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424" marR="6424" marT="6424" marB="9250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87</a:t>
                      </a:r>
                      <a:endParaRPr lang="en-US" sz="16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4" marR="6424" marT="6424" marB="9250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163</a:t>
                      </a:r>
                      <a:endParaRPr lang="en-US" sz="16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4" marR="6424" marT="6424" marB="92501" anchor="b"/>
                </a:tc>
                <a:extLst>
                  <a:ext uri="{0D108BD9-81ED-4DB2-BD59-A6C34878D82A}">
                    <a16:rowId xmlns:a16="http://schemas.microsoft.com/office/drawing/2014/main" val="3386538370"/>
                  </a:ext>
                </a:extLst>
              </a:tr>
              <a:tr h="3715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I support President LeGrande's vision for the upcoming year.</a:t>
                      </a:r>
                      <a:endParaRPr lang="en-US" sz="16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424" marR="6424" marT="6424" marB="9250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88</a:t>
                      </a:r>
                      <a:endParaRPr lang="en-US" sz="16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4" marR="6424" marT="6424" marB="9250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163</a:t>
                      </a:r>
                      <a:endParaRPr lang="en-US" sz="16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4" marR="6424" marT="6424" marB="92501" anchor="b"/>
                </a:tc>
                <a:extLst>
                  <a:ext uri="{0D108BD9-81ED-4DB2-BD59-A6C34878D82A}">
                    <a16:rowId xmlns:a16="http://schemas.microsoft.com/office/drawing/2014/main" val="562659155"/>
                  </a:ext>
                </a:extLst>
              </a:tr>
              <a:tr h="61359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I am confident that I can use university resources to promote student success.</a:t>
                      </a:r>
                      <a:endParaRPr lang="en-US" sz="16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424" marR="6424" marT="6424" marB="9250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83</a:t>
                      </a:r>
                      <a:endParaRPr lang="en-US" sz="16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4" marR="6424" marT="6424" marB="9250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163</a:t>
                      </a:r>
                      <a:endParaRPr lang="en-US" sz="16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4" marR="6424" marT="6424" marB="92501" anchor="b"/>
                </a:tc>
                <a:extLst>
                  <a:ext uri="{0D108BD9-81ED-4DB2-BD59-A6C34878D82A}">
                    <a16:rowId xmlns:a16="http://schemas.microsoft.com/office/drawing/2014/main" val="659269252"/>
                  </a:ext>
                </a:extLst>
              </a:tr>
              <a:tr h="61359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I found this conference (plenaries and breakout sessions) useful in my role at the university.</a:t>
                      </a:r>
                      <a:endParaRPr lang="en-US" sz="16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424" marR="6424" marT="6424" marB="9250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77</a:t>
                      </a:r>
                      <a:endParaRPr lang="en-US" sz="16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4" marR="6424" marT="6424" marB="9250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163</a:t>
                      </a:r>
                      <a:endParaRPr lang="en-US" sz="16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4" marR="6424" marT="6424" marB="92501" anchor="b"/>
                </a:tc>
                <a:extLst>
                  <a:ext uri="{0D108BD9-81ED-4DB2-BD59-A6C34878D82A}">
                    <a16:rowId xmlns:a16="http://schemas.microsoft.com/office/drawing/2014/main" val="1203902493"/>
                  </a:ext>
                </a:extLst>
              </a:tr>
              <a:tr h="61359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The conference provided an opportunity to network, nurture, and maintain professional relationships.</a:t>
                      </a:r>
                      <a:endParaRPr lang="en-US" sz="16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424" marR="6424" marT="6424" marB="9250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84</a:t>
                      </a:r>
                      <a:endParaRPr lang="en-US" sz="16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4" marR="6424" marT="6424" marB="9250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163</a:t>
                      </a:r>
                      <a:endParaRPr lang="en-US" sz="16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4" marR="6424" marT="6424" marB="92501" anchor="b"/>
                </a:tc>
                <a:extLst>
                  <a:ext uri="{0D108BD9-81ED-4DB2-BD59-A6C34878D82A}">
                    <a16:rowId xmlns:a16="http://schemas.microsoft.com/office/drawing/2014/main" val="1116885145"/>
                  </a:ext>
                </a:extLst>
              </a:tr>
              <a:tr h="61359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Attending this conference has motivated me to rededicate myself to student success.</a:t>
                      </a:r>
                      <a:endParaRPr lang="en-US" sz="16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424" marR="6424" marT="6424" marB="9250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83</a:t>
                      </a:r>
                      <a:endParaRPr lang="en-US" sz="16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4" marR="6424" marT="6424" marB="92501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163</a:t>
                      </a:r>
                      <a:endParaRPr lang="en-US" sz="16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4" marR="6424" marT="6424" marB="92501" anchor="b"/>
                </a:tc>
                <a:extLst>
                  <a:ext uri="{0D108BD9-81ED-4DB2-BD59-A6C34878D82A}">
                    <a16:rowId xmlns:a16="http://schemas.microsoft.com/office/drawing/2014/main" val="160609417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8EB7DC4-7DF9-BF44-C614-A7A54E9E1C14}"/>
              </a:ext>
            </a:extLst>
          </p:cNvPr>
          <p:cNvSpPr txBox="1"/>
          <p:nvPr/>
        </p:nvSpPr>
        <p:spPr>
          <a:xfrm>
            <a:off x="6822865" y="5676545"/>
            <a:ext cx="4410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Target = 70% Strongly Agree (SA) + Agree (A)</a:t>
            </a:r>
          </a:p>
        </p:txBody>
      </p:sp>
    </p:spTree>
    <p:extLst>
      <p:ext uri="{BB962C8B-B14F-4D97-AF65-F5344CB8AC3E}">
        <p14:creationId xmlns:p14="http://schemas.microsoft.com/office/powerpoint/2010/main" val="3762684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A44F56-6327-1769-828D-06ACE752C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en-US" sz="3700">
                <a:solidFill>
                  <a:srgbClr val="FFFFFF"/>
                </a:solidFill>
              </a:rPr>
              <a:t>Challenges &amp; Opportunities in Engaging Gen 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72514-2188-710C-FB73-D669DB60ED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9"/>
            <a:ext cx="3427283" cy="436384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700"/>
              <a:t>Atrophy of creativity and problem-solving skills; “Our students are getting dumber and dumber.”</a:t>
            </a:r>
          </a:p>
          <a:p>
            <a:r>
              <a:rPr lang="en-US" sz="1700"/>
              <a:t>Using AI ethically / potential abuse.</a:t>
            </a:r>
          </a:p>
          <a:p>
            <a:r>
              <a:rPr lang="en-US" sz="1700"/>
              <a:t>Faculty do not know how to use AI productively.</a:t>
            </a:r>
          </a:p>
          <a:p>
            <a:r>
              <a:rPr lang="en-US" sz="1700"/>
              <a:t>Time &amp;resources to learn about AI.</a:t>
            </a:r>
          </a:p>
          <a:p>
            <a:r>
              <a:rPr lang="en-US" sz="1700"/>
              <a:t>Challenge in keeping students engaged and interested.</a:t>
            </a:r>
          </a:p>
          <a:p>
            <a:r>
              <a:rPr lang="en-US" sz="1700"/>
              <a:t>Faculty resistance to change and using new technology.</a:t>
            </a:r>
          </a:p>
          <a:p>
            <a:endParaRPr lang="en-US" sz="1700"/>
          </a:p>
          <a:p>
            <a:endParaRPr lang="en-US" sz="170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B5F923-18A7-C18D-51A1-C5993187C9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436384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/>
              <a:t>Augment and not replace creativity and problem-solving.  (Innovation)</a:t>
            </a:r>
            <a:endParaRPr lang="en-US" sz="2000">
              <a:cs typeface="Calibri"/>
            </a:endParaRPr>
          </a:p>
          <a:p>
            <a:r>
              <a:rPr lang="en-US" sz="2000"/>
              <a:t>Engage students in alternative critical thinking activities.</a:t>
            </a:r>
          </a:p>
          <a:p>
            <a:r>
              <a:rPr lang="en-US" sz="2000"/>
              <a:t>Reshape the workforce to promote efficiency and time.</a:t>
            </a:r>
          </a:p>
          <a:p>
            <a:r>
              <a:rPr lang="en-US" sz="2000"/>
              <a:t>Increase skillsets in using long language models.</a:t>
            </a:r>
          </a:p>
          <a:p>
            <a:r>
              <a:rPr lang="en-US" sz="2000"/>
              <a:t>Bridge from college degree to a real-world profession</a:t>
            </a:r>
          </a:p>
          <a:p>
            <a:endParaRPr lang="en-US" sz="2000"/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847705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1739CA5-F0F5-48E1-8E8C-F24B71827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3">
            <a:extLst>
              <a:ext uri="{FF2B5EF4-FFF2-40B4-BE49-F238E27FC236}">
                <a16:creationId xmlns:a16="http://schemas.microsoft.com/office/drawing/2014/main" id="{3EAD2937-F230-41D4-B9C5-975B129BFC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CD444A3-C338-4886-B7F1-4BA2AF46E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B4A491-281C-883F-1F70-010E8AF99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2656" y="1444741"/>
            <a:ext cx="9357865" cy="1041901"/>
          </a:xfrm>
        </p:spPr>
        <p:txBody>
          <a:bodyPr>
            <a:normAutofit/>
          </a:bodyPr>
          <a:lstStyle/>
          <a:p>
            <a:r>
              <a:rPr lang="en-US" sz="3400"/>
              <a:t>What can the Conference Planning Committee do to improve next year’s conference?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55224-BA6B-3F26-C2B1-B7BE5F84EE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52656" y="2701427"/>
            <a:ext cx="4483324" cy="269996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700" dirty="0"/>
              <a:t>Provide an inspirational external keynote speaker.</a:t>
            </a:r>
          </a:p>
          <a:p>
            <a:r>
              <a:rPr lang="en-US" sz="1700" dirty="0"/>
              <a:t>Improve the quality of the lunch; hot lunch; less sugary options; no sandwich, chips, or cookie.   Felt like “elementary school.”</a:t>
            </a:r>
          </a:p>
          <a:p>
            <a:r>
              <a:rPr lang="en-US" sz="1700" dirty="0"/>
              <a:t>Not as much time for the lunch break.</a:t>
            </a:r>
          </a:p>
          <a:p>
            <a:r>
              <a:rPr lang="en-US" sz="1700" dirty="0"/>
              <a:t>Start the conference later in the day. </a:t>
            </a:r>
            <a:endParaRPr lang="en-US" sz="1700" dirty="0">
              <a:cs typeface="Calibri"/>
            </a:endParaRPr>
          </a:p>
          <a:p>
            <a:r>
              <a:rPr lang="en-US" sz="1700" dirty="0"/>
              <a:t>Include more opportunities for networking and engagement throughout.</a:t>
            </a:r>
          </a:p>
          <a:p>
            <a:endParaRPr lang="en-US" sz="17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3CF72C-CC9A-C02D-3D5D-6015311177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6020" y="2701427"/>
            <a:ext cx="4554501" cy="269996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700"/>
              <a:t>Have conference earlier in August.</a:t>
            </a:r>
            <a:endParaRPr lang="en-US" sz="1700">
              <a:cs typeface="Calibri"/>
            </a:endParaRPr>
          </a:p>
          <a:p>
            <a:r>
              <a:rPr lang="en-US" sz="1700"/>
              <a:t>More information on how to do my day-to-day job better.</a:t>
            </a:r>
          </a:p>
          <a:p>
            <a:r>
              <a:rPr lang="en-US" sz="1700"/>
              <a:t>More workshops or participatory events where we can “walk away.”</a:t>
            </a:r>
          </a:p>
          <a:p>
            <a:r>
              <a:rPr lang="en-US" sz="1700"/>
              <a:t>Need to be welcomed and have name tags.</a:t>
            </a:r>
          </a:p>
          <a:p>
            <a:r>
              <a:rPr lang="en-US" sz="1700"/>
              <a:t>Offer a challenge to use AI to improve student success or operational excellence and follow up at next year.  </a:t>
            </a:r>
            <a:endParaRPr lang="en-US" sz="1700">
              <a:cs typeface="Calibri"/>
            </a:endParaRPr>
          </a:p>
          <a:p>
            <a:endParaRPr lang="en-US" sz="17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1621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8">
            <a:extLst>
              <a:ext uri="{FF2B5EF4-FFF2-40B4-BE49-F238E27FC236}">
                <a16:creationId xmlns:a16="http://schemas.microsoft.com/office/drawing/2014/main" id="{21739CA5-F0F5-48E1-8E8C-F24B71827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3">
            <a:extLst>
              <a:ext uri="{FF2B5EF4-FFF2-40B4-BE49-F238E27FC236}">
                <a16:creationId xmlns:a16="http://schemas.microsoft.com/office/drawing/2014/main" id="{3EAD2937-F230-41D4-B9C5-975B129BFC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CD444A3-C338-4886-B7F1-4BA2AF46E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B4A491-281C-883F-1F70-010E8AF99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2656" y="1444741"/>
            <a:ext cx="9357865" cy="1041901"/>
          </a:xfrm>
        </p:spPr>
        <p:txBody>
          <a:bodyPr>
            <a:normAutofit/>
          </a:bodyPr>
          <a:lstStyle/>
          <a:p>
            <a:r>
              <a:rPr lang="en-US" sz="3400"/>
              <a:t>What can the Conference Planning Committee do to improve next year’s conference, cont'd?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55224-BA6B-3F26-C2B1-B7BE5F84EE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52656" y="2701427"/>
            <a:ext cx="4483324" cy="269996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400"/>
              <a:t>Shorter breakout sessions &amp;more options to attend repeat sessions.  </a:t>
            </a:r>
          </a:p>
          <a:p>
            <a:r>
              <a:rPr lang="en-US" sz="1400"/>
              <a:t>Motivate plenary speakers to use their allotted time correctly so the conference is not thrown off.  </a:t>
            </a:r>
          </a:p>
          <a:p>
            <a:r>
              <a:rPr lang="en-US" sz="1400"/>
              <a:t>More interactivities &amp; engagement, e.g., scavenger hunts.</a:t>
            </a:r>
            <a:endParaRPr lang="en-US" sz="1400">
              <a:cs typeface="Calibri"/>
            </a:endParaRPr>
          </a:p>
          <a:p>
            <a:r>
              <a:rPr lang="en-US" sz="1400"/>
              <a:t>Paper programs or schedules. </a:t>
            </a:r>
          </a:p>
          <a:p>
            <a:r>
              <a:rPr lang="en-US" sz="1400"/>
              <a:t>More information from specific units, e.g., Academic Affairs, Athletics </a:t>
            </a:r>
            <a:endParaRPr lang="en-US" sz="1400">
              <a:cs typeface="Calibri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3CF72C-CC9A-C02D-3D5D-6015311177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701427"/>
            <a:ext cx="4818927" cy="269996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400" dirty="0"/>
              <a:t>App, registration, and check-in were confusing to use.</a:t>
            </a:r>
          </a:p>
          <a:p>
            <a:r>
              <a:rPr lang="en-US" sz="1400" dirty="0"/>
              <a:t>More follow-up and training sessions.</a:t>
            </a:r>
          </a:p>
          <a:p>
            <a:r>
              <a:rPr lang="en-US" sz="1400" dirty="0"/>
              <a:t>Need seating and networking opportunities for breakfast. </a:t>
            </a:r>
          </a:p>
          <a:p>
            <a:r>
              <a:rPr lang="en-US" sz="1400" dirty="0"/>
              <a:t>Bring back the social time, so people can “unwind” with each other.</a:t>
            </a:r>
          </a:p>
          <a:p>
            <a:r>
              <a:rPr lang="en-US" sz="1400" dirty="0"/>
              <a:t>More peer workshops.  </a:t>
            </a:r>
          </a:p>
          <a:p>
            <a:r>
              <a:rPr lang="en-US" sz="1400" dirty="0"/>
              <a:t>It was too focused on faculty &amp; not focused enough on staff.</a:t>
            </a:r>
          </a:p>
        </p:txBody>
      </p:sp>
    </p:spTree>
    <p:extLst>
      <p:ext uri="{BB962C8B-B14F-4D97-AF65-F5344CB8AC3E}">
        <p14:creationId xmlns:p14="http://schemas.microsoft.com/office/powerpoint/2010/main" val="1651973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3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4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4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3859EF-7ADE-9B96-1B97-92BBD00B9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41" y="248038"/>
            <a:ext cx="8709194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The 1:45 Breakout Session Was Beneficial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A72D95A-BEB2-1DA0-600C-5D7321F649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6722265"/>
              </p:ext>
            </p:extLst>
          </p:nvPr>
        </p:nvGraphicFramePr>
        <p:xfrm>
          <a:off x="2322511" y="1607055"/>
          <a:ext cx="9114525" cy="445216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452071">
                  <a:extLst>
                    <a:ext uri="{9D8B030D-6E8A-4147-A177-3AD203B41FA5}">
                      <a16:colId xmlns:a16="http://schemas.microsoft.com/office/drawing/2014/main" val="1966570047"/>
                    </a:ext>
                  </a:extLst>
                </a:gridCol>
                <a:gridCol w="1455378">
                  <a:extLst>
                    <a:ext uri="{9D8B030D-6E8A-4147-A177-3AD203B41FA5}">
                      <a16:colId xmlns:a16="http://schemas.microsoft.com/office/drawing/2014/main" val="1755069174"/>
                    </a:ext>
                  </a:extLst>
                </a:gridCol>
                <a:gridCol w="657838">
                  <a:extLst>
                    <a:ext uri="{9D8B030D-6E8A-4147-A177-3AD203B41FA5}">
                      <a16:colId xmlns:a16="http://schemas.microsoft.com/office/drawing/2014/main" val="4094295657"/>
                    </a:ext>
                  </a:extLst>
                </a:gridCol>
                <a:gridCol w="1549238">
                  <a:extLst>
                    <a:ext uri="{9D8B030D-6E8A-4147-A177-3AD203B41FA5}">
                      <a16:colId xmlns:a16="http://schemas.microsoft.com/office/drawing/2014/main" val="3773761018"/>
                    </a:ext>
                  </a:extLst>
                </a:gridCol>
              </a:tblGrid>
              <a:tr h="506223">
                <a:tc>
                  <a:txBody>
                    <a:bodyPr/>
                    <a:lstStyle/>
                    <a:p>
                      <a:pPr algn="l" fontAlgn="b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0" marR="15595" marT="25763" marB="12881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% SA or A</a:t>
                      </a:r>
                    </a:p>
                  </a:txBody>
                  <a:tcPr marL="0" marR="15595" marT="25763" marB="12881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marL="0" marR="15595" marT="25763" marB="128817" anchor="b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000">
                          <a:solidFill>
                            <a:schemeClr val="tx1"/>
                          </a:solidFill>
                        </a:rPr>
                        <a:t>Session Attd.</a:t>
                      </a:r>
                    </a:p>
                  </a:txBody>
                  <a:tcPr marL="0" marR="15594" marT="25762" marB="128816" anchor="b"/>
                </a:tc>
                <a:extLst>
                  <a:ext uri="{0D108BD9-81ED-4DB2-BD59-A6C34878D82A}">
                    <a16:rowId xmlns:a16="http://schemas.microsoft.com/office/drawing/2014/main" val="725519571"/>
                  </a:ext>
                </a:extLst>
              </a:tr>
              <a:tr h="83131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ChatGPT / Integrating AI Into the World Environment</a:t>
                      </a:r>
                      <a:endParaRPr lang="en-US" sz="20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15595" marT="38645" marB="12881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91</a:t>
                      </a:r>
                      <a:endParaRPr lang="en-US" sz="20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15595" marT="38645" marB="12881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en-US" sz="20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15595" marT="38645" marB="128817" anchor="b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0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85</a:t>
                      </a:r>
                    </a:p>
                  </a:txBody>
                  <a:tcPr marL="0" marR="15594" marT="38645" marB="128816" anchor="b"/>
                </a:tc>
                <a:extLst>
                  <a:ext uri="{0D108BD9-81ED-4DB2-BD59-A6C34878D82A}">
                    <a16:rowId xmlns:a16="http://schemas.microsoft.com/office/drawing/2014/main" val="2544399726"/>
                  </a:ext>
                </a:extLst>
              </a:tr>
              <a:tr h="51910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Researching with Authority</a:t>
                      </a:r>
                      <a:endParaRPr lang="en-US" sz="20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15595" marT="38645" marB="12881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US" sz="20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15595" marT="38645" marB="12881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20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15595" marT="38645" marB="128817" anchor="b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0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</a:p>
                  </a:txBody>
                  <a:tcPr marL="0" marR="15594" marT="38645" marB="128816" anchor="b"/>
                </a:tc>
                <a:extLst>
                  <a:ext uri="{0D108BD9-81ED-4DB2-BD59-A6C34878D82A}">
                    <a16:rowId xmlns:a16="http://schemas.microsoft.com/office/drawing/2014/main" val="257846589"/>
                  </a:ext>
                </a:extLst>
              </a:tr>
              <a:tr h="51910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Managing Change to R2</a:t>
                      </a:r>
                      <a:endParaRPr lang="en-US" sz="20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15595" marT="38645" marB="12881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US" sz="20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15595" marT="38645" marB="12881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20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15595" marT="38645" marB="128817" anchor="b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0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</a:p>
                  </a:txBody>
                  <a:tcPr marL="0" marR="15594" marT="38645" marB="128816" anchor="b"/>
                </a:tc>
                <a:extLst>
                  <a:ext uri="{0D108BD9-81ED-4DB2-BD59-A6C34878D82A}">
                    <a16:rowId xmlns:a16="http://schemas.microsoft.com/office/drawing/2014/main" val="2162110457"/>
                  </a:ext>
                </a:extLst>
              </a:tr>
              <a:tr h="51910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Student Success through EAB</a:t>
                      </a:r>
                      <a:endParaRPr lang="en-US" sz="20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15595" marT="38645" marB="12881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US" sz="20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15595" marT="38645" marB="12881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20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15595" marT="38645" marB="128817" anchor="b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0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</a:p>
                  </a:txBody>
                  <a:tcPr marL="0" marR="15594" marT="38645" marB="128816" anchor="b"/>
                </a:tc>
                <a:extLst>
                  <a:ext uri="{0D108BD9-81ED-4DB2-BD59-A6C34878D82A}">
                    <a16:rowId xmlns:a16="http://schemas.microsoft.com/office/drawing/2014/main" val="3909602460"/>
                  </a:ext>
                </a:extLst>
              </a:tr>
              <a:tr h="51910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Additional Scholarship Opportunity for Staff</a:t>
                      </a:r>
                      <a:endParaRPr lang="en-US" sz="20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15595" marT="38645" marB="12881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89</a:t>
                      </a:r>
                      <a:endParaRPr lang="en-US" sz="20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15595" marT="38645" marB="12881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20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15595" marT="38645" marB="128817" anchor="b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0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</a:p>
                  </a:txBody>
                  <a:tcPr marL="0" marR="15594" marT="38645" marB="128816" anchor="b"/>
                </a:tc>
                <a:extLst>
                  <a:ext uri="{0D108BD9-81ED-4DB2-BD59-A6C34878D82A}">
                    <a16:rowId xmlns:a16="http://schemas.microsoft.com/office/drawing/2014/main" val="410967537"/>
                  </a:ext>
                </a:extLst>
              </a:tr>
              <a:tr h="51910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Managing Safety</a:t>
                      </a:r>
                      <a:endParaRPr lang="en-US" sz="20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15595" marT="38645" marB="12881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83</a:t>
                      </a:r>
                      <a:endParaRPr lang="en-US" sz="20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15595" marT="38645" marB="12881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20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15595" marT="38645" marB="128817" anchor="b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0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</a:p>
                  </a:txBody>
                  <a:tcPr marL="0" marR="15594" marT="38645" marB="128816" anchor="b"/>
                </a:tc>
                <a:extLst>
                  <a:ext uri="{0D108BD9-81ED-4DB2-BD59-A6C34878D82A}">
                    <a16:rowId xmlns:a16="http://schemas.microsoft.com/office/drawing/2014/main" val="842371349"/>
                  </a:ext>
                </a:extLst>
              </a:tr>
              <a:tr h="51910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Creating a Student-Centered Environment</a:t>
                      </a:r>
                      <a:endParaRPr lang="en-US" sz="20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15595" marT="38645" marB="12881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86</a:t>
                      </a:r>
                      <a:endParaRPr lang="en-US" sz="20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15595" marT="38645" marB="128817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20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15595" marT="38645" marB="128817" anchor="b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0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~30</a:t>
                      </a:r>
                    </a:p>
                  </a:txBody>
                  <a:tcPr marL="0" marR="15594" marT="38645" marB="128816" anchor="b"/>
                </a:tc>
                <a:extLst>
                  <a:ext uri="{0D108BD9-81ED-4DB2-BD59-A6C34878D82A}">
                    <a16:rowId xmlns:a16="http://schemas.microsoft.com/office/drawing/2014/main" val="104900217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E56CF74-A393-B594-5E32-869A138CAC98}"/>
              </a:ext>
            </a:extLst>
          </p:cNvPr>
          <p:cNvSpPr txBox="1"/>
          <p:nvPr/>
        </p:nvSpPr>
        <p:spPr>
          <a:xfrm>
            <a:off x="2145228" y="6090317"/>
            <a:ext cx="4377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Target = 70% Strongly Agree (SA) + Agree (A)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1F5162-186A-AFAC-B2B6-45F3C4C3944B}"/>
              </a:ext>
            </a:extLst>
          </p:cNvPr>
          <p:cNvSpPr txBox="1"/>
          <p:nvPr/>
        </p:nvSpPr>
        <p:spPr>
          <a:xfrm>
            <a:off x="6957727" y="6059219"/>
            <a:ext cx="3608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Total Attendance for 1:45 sessions:  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F794FE-D472-5A1B-0403-B252FDD88E91}"/>
              </a:ext>
            </a:extLst>
          </p:cNvPr>
          <p:cNvSpPr txBox="1"/>
          <p:nvPr/>
        </p:nvSpPr>
        <p:spPr>
          <a:xfrm>
            <a:off x="10403257" y="6090318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225</a:t>
            </a:r>
          </a:p>
        </p:txBody>
      </p:sp>
    </p:spTree>
    <p:extLst>
      <p:ext uri="{BB962C8B-B14F-4D97-AF65-F5344CB8AC3E}">
        <p14:creationId xmlns:p14="http://schemas.microsoft.com/office/powerpoint/2010/main" val="1534081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lowchart: Document 33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79ACFB-755C-FA82-5669-AFC07B8D2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The 2:45 Breakout Session Was Beneficial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CF5AA79-0D08-1837-9D50-94E46ADB80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05685"/>
              </p:ext>
            </p:extLst>
          </p:nvPr>
        </p:nvGraphicFramePr>
        <p:xfrm>
          <a:off x="4207933" y="115680"/>
          <a:ext cx="7347538" cy="5256014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3733689">
                  <a:extLst>
                    <a:ext uri="{9D8B030D-6E8A-4147-A177-3AD203B41FA5}">
                      <a16:colId xmlns:a16="http://schemas.microsoft.com/office/drawing/2014/main" val="280855143"/>
                    </a:ext>
                  </a:extLst>
                </a:gridCol>
                <a:gridCol w="1502460">
                  <a:extLst>
                    <a:ext uri="{9D8B030D-6E8A-4147-A177-3AD203B41FA5}">
                      <a16:colId xmlns:a16="http://schemas.microsoft.com/office/drawing/2014/main" val="3040896659"/>
                    </a:ext>
                  </a:extLst>
                </a:gridCol>
                <a:gridCol w="467562">
                  <a:extLst>
                    <a:ext uri="{9D8B030D-6E8A-4147-A177-3AD203B41FA5}">
                      <a16:colId xmlns:a16="http://schemas.microsoft.com/office/drawing/2014/main" val="390940940"/>
                    </a:ext>
                  </a:extLst>
                </a:gridCol>
                <a:gridCol w="1643827">
                  <a:extLst>
                    <a:ext uri="{9D8B030D-6E8A-4147-A177-3AD203B41FA5}">
                      <a16:colId xmlns:a16="http://schemas.microsoft.com/office/drawing/2014/main" val="3109077429"/>
                    </a:ext>
                  </a:extLst>
                </a:gridCol>
              </a:tblGrid>
              <a:tr h="868017">
                <a:tc>
                  <a:txBody>
                    <a:bodyPr/>
                    <a:lstStyle/>
                    <a:p>
                      <a:pPr algn="l" fontAlgn="b"/>
                      <a:endParaRPr lang="en-US" sz="2100" b="1" u="none" strike="noStrike" cap="none" spc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81653" marR="15190" marT="23330" marB="174973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% SA or A</a:t>
                      </a:r>
                      <a:endParaRPr lang="en-US" sz="2100" b="1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653" marR="15190" marT="23330" marB="174973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en-US" sz="2100" b="1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653" marR="15190" marT="23330" marB="174973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100" b="1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Session Attd.</a:t>
                      </a:r>
                    </a:p>
                  </a:txBody>
                  <a:tcPr marL="81652" marR="15189" marT="23330" marB="174972" anchor="b"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3686330"/>
                  </a:ext>
                </a:extLst>
              </a:tr>
              <a:tr h="7849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Writing Scholarship to Leverage Social Change</a:t>
                      </a:r>
                      <a:endParaRPr lang="en-US" sz="1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653" marR="15190" marT="23330" marB="174973" anchor="b">
                    <a:lnL w="9525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86</a:t>
                      </a:r>
                      <a:endParaRPr lang="en-US" sz="18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653" marR="15190" marT="23330" marB="174973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8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653" marR="15190" marT="23330" marB="174973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</a:p>
                  </a:txBody>
                  <a:tcPr marL="81652" marR="15189" marT="23330" marB="174972" anchor="b"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8228364"/>
                  </a:ext>
                </a:extLst>
              </a:tr>
              <a:tr h="7849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Careers and Professional Development</a:t>
                      </a:r>
                      <a:endParaRPr lang="en-US" sz="18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653" marR="15190" marT="23330" marB="174973" anchor="b">
                    <a:lnL w="9525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79</a:t>
                      </a:r>
                      <a:endParaRPr lang="en-US" sz="18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653" marR="15190" marT="23330" marB="174973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8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653" marR="15190" marT="23330" marB="174973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</a:p>
                  </a:txBody>
                  <a:tcPr marL="81652" marR="15189" marT="23330" marB="174972" anchor="b"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724813"/>
                  </a:ext>
                </a:extLst>
              </a:tr>
              <a:tr h="50825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Teaching to the Edge of Discovery</a:t>
                      </a:r>
                      <a:endParaRPr lang="en-US" sz="18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653" marR="15190" marT="23330" marB="174973" anchor="b">
                    <a:lnL w="9525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86</a:t>
                      </a:r>
                      <a:endParaRPr lang="en-US" sz="18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653" marR="15190" marT="23330" marB="174973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8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653" marR="15190" marT="23330" marB="174973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</a:p>
                  </a:txBody>
                  <a:tcPr marL="81652" marR="15189" marT="23330" marB="174972" anchor="b"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9476769"/>
                  </a:ext>
                </a:extLst>
              </a:tr>
              <a:tr h="50825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Managing Change in Your Career</a:t>
                      </a:r>
                      <a:endParaRPr lang="en-US" sz="18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653" marR="15190" marT="23330" marB="174973" anchor="b">
                    <a:lnL w="9525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91</a:t>
                      </a:r>
                      <a:endParaRPr lang="en-US" sz="18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653" marR="15190" marT="23330" marB="174973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8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653" marR="15190" marT="23330" marB="174973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</a:p>
                  </a:txBody>
                  <a:tcPr marL="81652" marR="15189" marT="23330" marB="174972" anchor="b"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335870"/>
                  </a:ext>
                </a:extLst>
              </a:tr>
              <a:tr h="50825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Mentorship by Existing Staff</a:t>
                      </a:r>
                      <a:endParaRPr lang="en-US" sz="18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653" marR="15190" marT="23330" marB="174973" anchor="b">
                    <a:lnL w="9525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US" sz="18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653" marR="15190" marT="23330" marB="174973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8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653" marR="15190" marT="23330" marB="174973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---</a:t>
                      </a:r>
                    </a:p>
                  </a:txBody>
                  <a:tcPr marL="81652" marR="15189" marT="23330" marB="174972" anchor="b"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9395437"/>
                  </a:ext>
                </a:extLst>
              </a:tr>
              <a:tr h="50825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Engaging Your Inner Therapist</a:t>
                      </a:r>
                      <a:endParaRPr lang="en-US" sz="18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653" marR="15190" marT="23330" marB="174973" anchor="b">
                    <a:lnL w="9525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  <a:endParaRPr lang="en-US" sz="18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653" marR="15190" marT="23330" marB="174973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8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653" marR="15190" marT="23330" marB="174973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~75</a:t>
                      </a:r>
                    </a:p>
                  </a:txBody>
                  <a:tcPr marL="81652" marR="15189" marT="23330" marB="174972" anchor="b"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392157"/>
                  </a:ext>
                </a:extLst>
              </a:tr>
              <a:tr h="7849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Creating a Student-Centered Environment</a:t>
                      </a:r>
                      <a:endParaRPr lang="en-US" sz="1800" b="0" i="0" u="none" strike="noStrike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653" marR="15190" marT="23330" marB="174973" anchor="b">
                    <a:lnL w="9525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93</a:t>
                      </a:r>
                      <a:endParaRPr lang="en-US" sz="18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653" marR="15190" marT="23330" marB="174973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800" b="0" i="0" u="none" strike="noStrike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653" marR="15190" marT="23330" marB="174973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u="sng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43</a:t>
                      </a:r>
                    </a:p>
                  </a:txBody>
                  <a:tcPr marL="81652" marR="15189" marT="23330" marB="174972" anchor="b">
                    <a:lnL w="0">
                      <a:noFill/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516847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4CF00FD-958D-07E4-DD4E-45ACB340891E}"/>
              </a:ext>
            </a:extLst>
          </p:cNvPr>
          <p:cNvSpPr txBox="1"/>
          <p:nvPr/>
        </p:nvSpPr>
        <p:spPr>
          <a:xfrm>
            <a:off x="2371397" y="5348410"/>
            <a:ext cx="4723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Target = 70% Strongly Agree (SA) + Agree (A)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41B9AE-42FE-BD06-7C8A-9CCE1594C412}"/>
              </a:ext>
            </a:extLst>
          </p:cNvPr>
          <p:cNvSpPr txBox="1"/>
          <p:nvPr/>
        </p:nvSpPr>
        <p:spPr>
          <a:xfrm>
            <a:off x="7078542" y="5290669"/>
            <a:ext cx="3604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Total Attendance for 2:45 sessions: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9EC0EB-B639-0460-F8BF-A23DEEAE0C6B}"/>
              </a:ext>
            </a:extLst>
          </p:cNvPr>
          <p:cNvSpPr txBox="1"/>
          <p:nvPr/>
        </p:nvSpPr>
        <p:spPr>
          <a:xfrm>
            <a:off x="10555944" y="5290669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217</a:t>
            </a:r>
          </a:p>
        </p:txBody>
      </p:sp>
    </p:spTree>
    <p:extLst>
      <p:ext uri="{BB962C8B-B14F-4D97-AF65-F5344CB8AC3E}">
        <p14:creationId xmlns:p14="http://schemas.microsoft.com/office/powerpoint/2010/main" val="2442532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lowchart: Document 24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4ED7CC-033C-A3BE-5874-C7ADA027A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Based on information from this conference, which TWO of the following are you most likely to use to promote student success?</a:t>
            </a:r>
            <a:endParaRPr lang="en-US" sz="22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1315A159-4FC7-20DA-B5E9-281D7CC081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8873518"/>
              </p:ext>
            </p:extLst>
          </p:nvPr>
        </p:nvGraphicFramePr>
        <p:xfrm>
          <a:off x="4207933" y="1169266"/>
          <a:ext cx="7347539" cy="4520445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751216">
                  <a:extLst>
                    <a:ext uri="{9D8B030D-6E8A-4147-A177-3AD203B41FA5}">
                      <a16:colId xmlns:a16="http://schemas.microsoft.com/office/drawing/2014/main" val="4154170407"/>
                    </a:ext>
                  </a:extLst>
                </a:gridCol>
                <a:gridCol w="4751409">
                  <a:extLst>
                    <a:ext uri="{9D8B030D-6E8A-4147-A177-3AD203B41FA5}">
                      <a16:colId xmlns:a16="http://schemas.microsoft.com/office/drawing/2014/main" val="3110741192"/>
                    </a:ext>
                  </a:extLst>
                </a:gridCol>
                <a:gridCol w="1011502">
                  <a:extLst>
                    <a:ext uri="{9D8B030D-6E8A-4147-A177-3AD203B41FA5}">
                      <a16:colId xmlns:a16="http://schemas.microsoft.com/office/drawing/2014/main" val="3331077849"/>
                    </a:ext>
                  </a:extLst>
                </a:gridCol>
                <a:gridCol w="833412">
                  <a:extLst>
                    <a:ext uri="{9D8B030D-6E8A-4147-A177-3AD203B41FA5}">
                      <a16:colId xmlns:a16="http://schemas.microsoft.com/office/drawing/2014/main" val="2107298173"/>
                    </a:ext>
                  </a:extLst>
                </a:gridCol>
              </a:tblGrid>
              <a:tr h="3520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Rank</a:t>
                      </a:r>
                    </a:p>
                  </a:txBody>
                  <a:tcPr marL="16686" marR="16686" marT="166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Answer</a:t>
                      </a:r>
                    </a:p>
                  </a:txBody>
                  <a:tcPr marL="16686" marR="16686" marT="166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%</a:t>
                      </a:r>
                    </a:p>
                  </a:txBody>
                  <a:tcPr marL="16686" marR="16686" marT="166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Count</a:t>
                      </a:r>
                    </a:p>
                  </a:txBody>
                  <a:tcPr marL="16686" marR="16686" marT="16686" marB="0" anchor="b"/>
                </a:tc>
                <a:extLst>
                  <a:ext uri="{0D108BD9-81ED-4DB2-BD59-A6C34878D82A}">
                    <a16:rowId xmlns:a16="http://schemas.microsoft.com/office/drawing/2014/main" val="670950708"/>
                  </a:ext>
                </a:extLst>
              </a:tr>
              <a:tr h="3520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1</a:t>
                      </a:r>
                    </a:p>
                  </a:txBody>
                  <a:tcPr marL="16686" marR="16686" marT="166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Creating student-centered environments</a:t>
                      </a:r>
                    </a:p>
                  </a:txBody>
                  <a:tcPr marL="16686" marR="16686" marT="166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18.23%</a:t>
                      </a:r>
                    </a:p>
                  </a:txBody>
                  <a:tcPr marL="16686" marR="16686" marT="166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72</a:t>
                      </a:r>
                    </a:p>
                  </a:txBody>
                  <a:tcPr marL="16686" marR="16686" marT="16686" marB="0" anchor="b"/>
                </a:tc>
                <a:extLst>
                  <a:ext uri="{0D108BD9-81ED-4DB2-BD59-A6C34878D82A}">
                    <a16:rowId xmlns:a16="http://schemas.microsoft.com/office/drawing/2014/main" val="2692373647"/>
                  </a:ext>
                </a:extLst>
              </a:tr>
              <a:tr h="3520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2</a:t>
                      </a:r>
                    </a:p>
                  </a:txBody>
                  <a:tcPr marL="16686" marR="16686" marT="166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Library resources</a:t>
                      </a:r>
                    </a:p>
                  </a:txBody>
                  <a:tcPr marL="16686" marR="16686" marT="166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15.70%</a:t>
                      </a:r>
                    </a:p>
                  </a:txBody>
                  <a:tcPr marL="16686" marR="16686" marT="166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62</a:t>
                      </a:r>
                    </a:p>
                  </a:txBody>
                  <a:tcPr marL="16686" marR="16686" marT="16686" marB="0" anchor="b"/>
                </a:tc>
                <a:extLst>
                  <a:ext uri="{0D108BD9-81ED-4DB2-BD59-A6C34878D82A}">
                    <a16:rowId xmlns:a16="http://schemas.microsoft.com/office/drawing/2014/main" val="1807100869"/>
                  </a:ext>
                </a:extLst>
              </a:tr>
              <a:tr h="3520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3</a:t>
                      </a:r>
                    </a:p>
                  </a:txBody>
                  <a:tcPr marL="16686" marR="16686" marT="166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Self-care</a:t>
                      </a:r>
                    </a:p>
                  </a:txBody>
                  <a:tcPr marL="16686" marR="16686" marT="166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11.39%</a:t>
                      </a:r>
                    </a:p>
                  </a:txBody>
                  <a:tcPr marL="16686" marR="16686" marT="166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45</a:t>
                      </a:r>
                    </a:p>
                  </a:txBody>
                  <a:tcPr marL="16686" marR="16686" marT="16686" marB="0" anchor="b"/>
                </a:tc>
                <a:extLst>
                  <a:ext uri="{0D108BD9-81ED-4DB2-BD59-A6C34878D82A}">
                    <a16:rowId xmlns:a16="http://schemas.microsoft.com/office/drawing/2014/main" val="2097681775"/>
                  </a:ext>
                </a:extLst>
              </a:tr>
              <a:tr h="3520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4</a:t>
                      </a:r>
                    </a:p>
                  </a:txBody>
                  <a:tcPr marL="16686" marR="16686" marT="166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Research resources</a:t>
                      </a:r>
                    </a:p>
                  </a:txBody>
                  <a:tcPr marL="16686" marR="16686" marT="166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10.63%</a:t>
                      </a:r>
                    </a:p>
                  </a:txBody>
                  <a:tcPr marL="16686" marR="16686" marT="166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42</a:t>
                      </a:r>
                    </a:p>
                  </a:txBody>
                  <a:tcPr marL="16686" marR="16686" marT="16686" marB="0" anchor="b"/>
                </a:tc>
                <a:extLst>
                  <a:ext uri="{0D108BD9-81ED-4DB2-BD59-A6C34878D82A}">
                    <a16:rowId xmlns:a16="http://schemas.microsoft.com/office/drawing/2014/main" val="2868332368"/>
                  </a:ext>
                </a:extLst>
              </a:tr>
              <a:tr h="3520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5</a:t>
                      </a:r>
                    </a:p>
                  </a:txBody>
                  <a:tcPr marL="16686" marR="16686" marT="166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Employee mentorship</a:t>
                      </a:r>
                    </a:p>
                  </a:txBody>
                  <a:tcPr marL="16686" marR="16686" marT="166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10.13%</a:t>
                      </a:r>
                    </a:p>
                  </a:txBody>
                  <a:tcPr marL="16686" marR="16686" marT="166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40</a:t>
                      </a:r>
                    </a:p>
                  </a:txBody>
                  <a:tcPr marL="16686" marR="16686" marT="16686" marB="0" anchor="b"/>
                </a:tc>
                <a:extLst>
                  <a:ext uri="{0D108BD9-81ED-4DB2-BD59-A6C34878D82A}">
                    <a16:rowId xmlns:a16="http://schemas.microsoft.com/office/drawing/2014/main" val="3612174285"/>
                  </a:ext>
                </a:extLst>
              </a:tr>
              <a:tr h="3520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6</a:t>
                      </a:r>
                    </a:p>
                  </a:txBody>
                  <a:tcPr marL="16686" marR="16686" marT="166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Using AI for student learning</a:t>
                      </a:r>
                    </a:p>
                  </a:txBody>
                  <a:tcPr marL="16686" marR="16686" marT="166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9.62%</a:t>
                      </a:r>
                    </a:p>
                  </a:txBody>
                  <a:tcPr marL="16686" marR="16686" marT="166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38</a:t>
                      </a:r>
                    </a:p>
                  </a:txBody>
                  <a:tcPr marL="16686" marR="16686" marT="16686" marB="0" anchor="b"/>
                </a:tc>
                <a:extLst>
                  <a:ext uri="{0D108BD9-81ED-4DB2-BD59-A6C34878D82A}">
                    <a16:rowId xmlns:a16="http://schemas.microsoft.com/office/drawing/2014/main" val="3002783948"/>
                  </a:ext>
                </a:extLst>
              </a:tr>
              <a:tr h="6479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7</a:t>
                      </a:r>
                    </a:p>
                  </a:txBody>
                  <a:tcPr marL="16686" marR="16686" marT="166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Increase data-based decisions for student success</a:t>
                      </a:r>
                    </a:p>
                  </a:txBody>
                  <a:tcPr marL="16686" marR="16686" marT="166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7.85%</a:t>
                      </a:r>
                    </a:p>
                  </a:txBody>
                  <a:tcPr marL="16686" marR="16686" marT="166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31</a:t>
                      </a:r>
                    </a:p>
                  </a:txBody>
                  <a:tcPr marL="16686" marR="16686" marT="16686" marB="0" anchor="b"/>
                </a:tc>
                <a:extLst>
                  <a:ext uri="{0D108BD9-81ED-4DB2-BD59-A6C34878D82A}">
                    <a16:rowId xmlns:a16="http://schemas.microsoft.com/office/drawing/2014/main" val="1888344864"/>
                  </a:ext>
                </a:extLst>
              </a:tr>
              <a:tr h="3520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8</a:t>
                      </a:r>
                    </a:p>
                  </a:txBody>
                  <a:tcPr marL="16686" marR="16686" marT="166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Writing resources</a:t>
                      </a:r>
                    </a:p>
                  </a:txBody>
                  <a:tcPr marL="16686" marR="16686" marT="166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5.57%</a:t>
                      </a:r>
                    </a:p>
                  </a:txBody>
                  <a:tcPr marL="16686" marR="16686" marT="166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22</a:t>
                      </a:r>
                    </a:p>
                  </a:txBody>
                  <a:tcPr marL="16686" marR="16686" marT="16686" marB="0" anchor="b"/>
                </a:tc>
                <a:extLst>
                  <a:ext uri="{0D108BD9-81ED-4DB2-BD59-A6C34878D82A}">
                    <a16:rowId xmlns:a16="http://schemas.microsoft.com/office/drawing/2014/main" val="2635473534"/>
                  </a:ext>
                </a:extLst>
              </a:tr>
              <a:tr h="3520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9</a:t>
                      </a:r>
                    </a:p>
                  </a:txBody>
                  <a:tcPr marL="16686" marR="16686" marT="166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Safety precautions &amp; risk management</a:t>
                      </a:r>
                    </a:p>
                  </a:txBody>
                  <a:tcPr marL="16686" marR="16686" marT="166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4.30%</a:t>
                      </a:r>
                    </a:p>
                  </a:txBody>
                  <a:tcPr marL="16686" marR="16686" marT="166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17</a:t>
                      </a:r>
                    </a:p>
                  </a:txBody>
                  <a:tcPr marL="16686" marR="16686" marT="16686" marB="0" anchor="b"/>
                </a:tc>
                <a:extLst>
                  <a:ext uri="{0D108BD9-81ED-4DB2-BD59-A6C34878D82A}">
                    <a16:rowId xmlns:a16="http://schemas.microsoft.com/office/drawing/2014/main" val="189622558"/>
                  </a:ext>
                </a:extLst>
              </a:tr>
              <a:tr h="3520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10</a:t>
                      </a:r>
                    </a:p>
                  </a:txBody>
                  <a:tcPr marL="16686" marR="16686" marT="166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Career services</a:t>
                      </a:r>
                    </a:p>
                  </a:txBody>
                  <a:tcPr marL="16686" marR="16686" marT="166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4.30%</a:t>
                      </a:r>
                    </a:p>
                  </a:txBody>
                  <a:tcPr marL="16686" marR="16686" marT="166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17</a:t>
                      </a:r>
                    </a:p>
                  </a:txBody>
                  <a:tcPr marL="16686" marR="16686" marT="16686" marB="0" anchor="b"/>
                </a:tc>
                <a:extLst>
                  <a:ext uri="{0D108BD9-81ED-4DB2-BD59-A6C34878D82A}">
                    <a16:rowId xmlns:a16="http://schemas.microsoft.com/office/drawing/2014/main" val="631564221"/>
                  </a:ext>
                </a:extLst>
              </a:tr>
              <a:tr h="3520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11</a:t>
                      </a:r>
                    </a:p>
                  </a:txBody>
                  <a:tcPr marL="16686" marR="16686" marT="166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EAB access</a:t>
                      </a:r>
                    </a:p>
                  </a:txBody>
                  <a:tcPr marL="16686" marR="16686" marT="166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2.28%</a:t>
                      </a:r>
                    </a:p>
                  </a:txBody>
                  <a:tcPr marL="16686" marR="16686" marT="1668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>
                          <a:effectLst/>
                        </a:rPr>
                        <a:t>9</a:t>
                      </a:r>
                    </a:p>
                  </a:txBody>
                  <a:tcPr marL="16686" marR="16686" marT="16686" marB="0" anchor="b"/>
                </a:tc>
                <a:extLst>
                  <a:ext uri="{0D108BD9-81ED-4DB2-BD59-A6C34878D82A}">
                    <a16:rowId xmlns:a16="http://schemas.microsoft.com/office/drawing/2014/main" val="3358881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3327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880</Words>
  <Application>Microsoft Macintosh PowerPoint</Application>
  <PresentationFormat>Widescreen</PresentationFormat>
  <Paragraphs>194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Faculty &amp; Staff  Conference Survey Results</vt:lpstr>
      <vt:lpstr>Conference Impressions</vt:lpstr>
      <vt:lpstr>Challenges &amp; Opportunities in Engaging Gen AI</vt:lpstr>
      <vt:lpstr>What can the Conference Planning Committee do to improve next year’s conference?</vt:lpstr>
      <vt:lpstr>What can the Conference Planning Committee do to improve next year’s conference, cont'd?</vt:lpstr>
      <vt:lpstr>The 1:45 Breakout Session Was Beneficial</vt:lpstr>
      <vt:lpstr>The 2:45 Breakout Session Was Beneficial</vt:lpstr>
      <vt:lpstr>Based on information from this conference, which TWO of the following are you most likely to use to promote student success?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Faculty Conference Survey </dc:title>
  <dc:creator>Mitchell, Nathan</dc:creator>
  <cp:lastModifiedBy>Stubblefield, Charlene</cp:lastModifiedBy>
  <cp:revision>98</cp:revision>
  <dcterms:created xsi:type="dcterms:W3CDTF">2023-08-22T15:08:25Z</dcterms:created>
  <dcterms:modified xsi:type="dcterms:W3CDTF">2023-08-30T01:37:57Z</dcterms:modified>
</cp:coreProperties>
</file>